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2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613E"/>
    <a:srgbClr val="04105A"/>
    <a:srgbClr val="6F267F"/>
    <a:srgbClr val="792E61"/>
    <a:srgbClr val="47627F"/>
    <a:srgbClr val="BF3C48"/>
    <a:srgbClr val="856E45"/>
    <a:srgbClr val="FECB00"/>
    <a:srgbClr val="729F11"/>
    <a:srgbClr val="111E3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8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4E31B5-6A3F-4F42-8167-A41270FD7817}" type="doc">
      <dgm:prSet loTypeId="urn:microsoft.com/office/officeart/2005/8/layout/radial5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FE705211-460C-4C89-A69F-D9F6E81C3652}">
      <dgm:prSet phldrT="[Текст]" custT="1"/>
      <dgm:spPr/>
      <dgm:t>
        <a:bodyPr/>
        <a:lstStyle/>
        <a:p>
          <a:r>
            <a: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доброта</a:t>
          </a:r>
          <a:endParaRPr lang="ru-RU" sz="32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0F8C1EF3-A826-4247-A1F8-96345DEED83C}" type="parTrans" cxnId="{FEAF73CC-AFC2-47A5-8E4C-8F4A4F2EE2B9}">
      <dgm:prSet/>
      <dgm:spPr/>
      <dgm:t>
        <a:bodyPr/>
        <a:lstStyle/>
        <a:p>
          <a:endParaRPr lang="ru-RU"/>
        </a:p>
      </dgm:t>
    </dgm:pt>
    <dgm:pt modelId="{58D311F7-824C-4CC8-AFD8-40F909407796}" type="sibTrans" cxnId="{FEAF73CC-AFC2-47A5-8E4C-8F4A4F2EE2B9}">
      <dgm:prSet/>
      <dgm:spPr/>
      <dgm:t>
        <a:bodyPr/>
        <a:lstStyle/>
        <a:p>
          <a:endParaRPr lang="ru-RU"/>
        </a:p>
      </dgm:t>
    </dgm:pt>
    <dgm:pt modelId="{BFBC7D4D-38BC-4420-BAC8-7BFB388463EC}">
      <dgm:prSet phldrT="[Текст]" custT="1"/>
      <dgm:spPr/>
      <dgm:t>
        <a:bodyPr/>
        <a:lstStyle/>
        <a:p>
          <a:r>
            <a:rPr lang="ru-RU" sz="1100" dirty="0" smtClean="0"/>
            <a:t>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Отзывчивость, душевное расположение к людям, стремление делать добро другим.</a:t>
          </a:r>
        </a:p>
        <a:p>
          <a:r>
            <a:rPr lang="ru-RU" sz="1400" b="0" i="0" dirty="0" smtClean="0">
              <a:latin typeface="Times New Roman" pitchFamily="18" charset="0"/>
              <a:cs typeface="Times New Roman" pitchFamily="18" charset="0"/>
            </a:rPr>
            <a:t>«Толковый словарь»</a:t>
          </a:r>
        </a:p>
        <a:p>
          <a:r>
            <a:rPr lang="ru-RU" sz="1400" b="0" i="0" dirty="0" smtClean="0">
              <a:latin typeface="Times New Roman" pitchFamily="18" charset="0"/>
              <a:cs typeface="Times New Roman" pitchFamily="18" charset="0"/>
            </a:rPr>
            <a:t>С.И.Ожегова</a:t>
          </a:r>
        </a:p>
        <a:p>
          <a:endParaRPr lang="ru-RU" sz="1100" dirty="0"/>
        </a:p>
      </dgm:t>
    </dgm:pt>
    <dgm:pt modelId="{A2F80F8F-4FE2-4C80-B4A4-D4FB965AB5FC}" type="parTrans" cxnId="{08B9E71B-2EBC-45BB-AEB4-A56E864691F0}">
      <dgm:prSet/>
      <dgm:spPr/>
      <dgm:t>
        <a:bodyPr/>
        <a:lstStyle/>
        <a:p>
          <a:endParaRPr lang="ru-RU"/>
        </a:p>
      </dgm:t>
    </dgm:pt>
    <dgm:pt modelId="{B85F1ECD-2230-451F-AE8C-046BEF49CE89}" type="sibTrans" cxnId="{08B9E71B-2EBC-45BB-AEB4-A56E864691F0}">
      <dgm:prSet/>
      <dgm:spPr/>
      <dgm:t>
        <a:bodyPr/>
        <a:lstStyle/>
        <a:p>
          <a:endParaRPr lang="ru-RU"/>
        </a:p>
      </dgm:t>
    </dgm:pt>
    <dgm:pt modelId="{6AA9AA26-E639-44DC-90C2-32030659C211}">
      <dgm:prSet phldrT="[Текст]" custT="1"/>
      <dgm:spPr/>
      <dgm:t>
        <a:bodyPr/>
        <a:lstStyle/>
        <a:p>
          <a:pPr algn="ctr"/>
          <a:r>
            <a:rPr lang="ru-RU" sz="1400" b="0" i="0" dirty="0" smtClean="0">
              <a:latin typeface="Times New Roman" pitchFamily="18" charset="0"/>
              <a:cs typeface="Times New Roman" pitchFamily="18" charset="0"/>
            </a:rPr>
            <a:t>Душевное расположение к людям, благожелательность, отзывчивость, стремление делать добро другим.</a:t>
          </a:r>
        </a:p>
        <a:p>
          <a:pPr algn="ctr"/>
          <a:r>
            <a:rPr lang="ru-RU" sz="1400" b="0" i="0" dirty="0" smtClean="0">
              <a:latin typeface="Times New Roman" pitchFamily="18" charset="0"/>
              <a:cs typeface="Times New Roman" pitchFamily="18" charset="0"/>
            </a:rPr>
            <a:t>«Толковый словарь» Кузнецова</a:t>
          </a:r>
        </a:p>
        <a:p>
          <a:pPr algn="ctr"/>
          <a:endParaRPr lang="ru-RU" sz="1200" dirty="0"/>
        </a:p>
      </dgm:t>
    </dgm:pt>
    <dgm:pt modelId="{D1D1A10C-14F1-4807-894F-4898198BD568}" type="parTrans" cxnId="{2EB0A32C-42CE-484F-AB46-98B12EAA56FE}">
      <dgm:prSet/>
      <dgm:spPr/>
      <dgm:t>
        <a:bodyPr/>
        <a:lstStyle/>
        <a:p>
          <a:endParaRPr lang="ru-RU"/>
        </a:p>
      </dgm:t>
    </dgm:pt>
    <dgm:pt modelId="{9DD37581-5586-470F-B623-5B03A0683F42}" type="sibTrans" cxnId="{2EB0A32C-42CE-484F-AB46-98B12EAA56FE}">
      <dgm:prSet/>
      <dgm:spPr/>
      <dgm:t>
        <a:bodyPr/>
        <a:lstStyle/>
        <a:p>
          <a:endParaRPr lang="ru-RU"/>
        </a:p>
      </dgm:t>
    </dgm:pt>
    <dgm:pt modelId="{4CAE1C6B-230D-47FC-9330-5B30E1ED9272}">
      <dgm:prSet phldrT="[Текст]" custT="1"/>
      <dgm:spPr/>
      <dgm:t>
        <a:bodyPr/>
        <a:lstStyle/>
        <a:p>
          <a:r>
            <a:rPr lang="ru-RU" sz="1600" b="0" i="0" dirty="0" smtClean="0">
              <a:latin typeface="Times New Roman" pitchFamily="18" charset="0"/>
              <a:cs typeface="Times New Roman" pitchFamily="18" charset="0"/>
            </a:rPr>
            <a:t>Положительное начало в нравственности.</a:t>
          </a:r>
        </a:p>
        <a:p>
          <a:r>
            <a:rPr lang="ru-RU" sz="1400" b="0" i="1" dirty="0" smtClean="0">
              <a:latin typeface="Times New Roman" pitchFamily="18" charset="0"/>
              <a:cs typeface="Times New Roman" pitchFamily="18" charset="0"/>
            </a:rPr>
            <a:t>«Толковый словарь русского языка» под редакцией Д. Н. Ушакова</a:t>
          </a:r>
          <a:endParaRPr lang="ru-RU" sz="1400" i="1" dirty="0">
            <a:latin typeface="Times New Roman" pitchFamily="18" charset="0"/>
            <a:cs typeface="Times New Roman" pitchFamily="18" charset="0"/>
          </a:endParaRPr>
        </a:p>
      </dgm:t>
    </dgm:pt>
    <dgm:pt modelId="{C0C9457A-D9E3-45DF-AF8C-F2D3E1423BEA}" type="parTrans" cxnId="{326B5EE3-824D-4B6C-A368-4F0E0D607E77}">
      <dgm:prSet/>
      <dgm:spPr/>
      <dgm:t>
        <a:bodyPr/>
        <a:lstStyle/>
        <a:p>
          <a:endParaRPr lang="ru-RU"/>
        </a:p>
      </dgm:t>
    </dgm:pt>
    <dgm:pt modelId="{CB39B866-BB49-4CF6-850E-77C11DF873A5}" type="sibTrans" cxnId="{326B5EE3-824D-4B6C-A368-4F0E0D607E77}">
      <dgm:prSet/>
      <dgm:spPr/>
      <dgm:t>
        <a:bodyPr/>
        <a:lstStyle/>
        <a:p>
          <a:endParaRPr lang="ru-RU"/>
        </a:p>
      </dgm:t>
    </dgm:pt>
    <dgm:pt modelId="{3A8B3AE5-A41E-40F7-B2E4-01E7F940B524}">
      <dgm:prSet/>
      <dgm:spPr/>
      <dgm:t>
        <a:bodyPr/>
        <a:lstStyle/>
        <a:p>
          <a:pPr algn="l"/>
          <a:endParaRPr lang="ru-RU" sz="900" dirty="0"/>
        </a:p>
      </dgm:t>
    </dgm:pt>
    <dgm:pt modelId="{78415B27-C13E-485B-8A23-5DF64E4E371D}" type="parTrans" cxnId="{4DB0B0DC-3BA3-457C-9210-BE0BBA1E4049}">
      <dgm:prSet/>
      <dgm:spPr/>
      <dgm:t>
        <a:bodyPr/>
        <a:lstStyle/>
        <a:p>
          <a:endParaRPr lang="ru-RU"/>
        </a:p>
      </dgm:t>
    </dgm:pt>
    <dgm:pt modelId="{3F0EB4F1-9612-4BFA-8418-36915A33E234}" type="sibTrans" cxnId="{4DB0B0DC-3BA3-457C-9210-BE0BBA1E4049}">
      <dgm:prSet/>
      <dgm:spPr/>
      <dgm:t>
        <a:bodyPr/>
        <a:lstStyle/>
        <a:p>
          <a:endParaRPr lang="ru-RU"/>
        </a:p>
      </dgm:t>
    </dgm:pt>
    <dgm:pt modelId="{3320F835-8E4F-4252-9CE5-AA9D2CA84182}" type="pres">
      <dgm:prSet presAssocID="{F54E31B5-6A3F-4F42-8167-A41270FD781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29DD3E5-4424-45C6-BD45-E21CB5F17B35}" type="pres">
      <dgm:prSet presAssocID="{FE705211-460C-4C89-A69F-D9F6E81C3652}" presName="centerShape" presStyleLbl="node0" presStyleIdx="0" presStyleCnt="1" custScaleX="114231" custScaleY="86253" custLinFactNeighborX="732" custLinFactNeighborY="-5125"/>
      <dgm:spPr/>
      <dgm:t>
        <a:bodyPr/>
        <a:lstStyle/>
        <a:p>
          <a:endParaRPr lang="ru-RU"/>
        </a:p>
      </dgm:t>
    </dgm:pt>
    <dgm:pt modelId="{2C23FC8E-9748-4D92-85CF-614B18B1CFA0}" type="pres">
      <dgm:prSet presAssocID="{A2F80F8F-4FE2-4C80-B4A4-D4FB965AB5FC}" presName="parTrans" presStyleLbl="sibTrans2D1" presStyleIdx="0" presStyleCnt="3" custAng="74847" custLinFactNeighborX="-9830" custLinFactNeighborY="7533"/>
      <dgm:spPr/>
      <dgm:t>
        <a:bodyPr/>
        <a:lstStyle/>
        <a:p>
          <a:endParaRPr lang="ru-RU"/>
        </a:p>
      </dgm:t>
    </dgm:pt>
    <dgm:pt modelId="{4423DCF5-9329-4435-9B0D-EB02C039D69F}" type="pres">
      <dgm:prSet presAssocID="{A2F80F8F-4FE2-4C80-B4A4-D4FB965AB5FC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9FCA3725-B2BC-44DE-A13F-1FF043507C3D}" type="pres">
      <dgm:prSet presAssocID="{BFBC7D4D-38BC-4420-BAC8-7BFB388463EC}" presName="node" presStyleLbl="node1" presStyleIdx="0" presStyleCnt="3" custScaleX="141098" custScaleY="94718" custRadScaleRad="94264" custRadScaleInc="-64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1C94B7-1971-44E0-91DD-B7A1FAC1D4E2}" type="pres">
      <dgm:prSet presAssocID="{D1D1A10C-14F1-4807-894F-4898198BD568}" presName="parTrans" presStyleLbl="sibTrans2D1" presStyleIdx="1" presStyleCnt="3"/>
      <dgm:spPr/>
      <dgm:t>
        <a:bodyPr/>
        <a:lstStyle/>
        <a:p>
          <a:endParaRPr lang="ru-RU"/>
        </a:p>
      </dgm:t>
    </dgm:pt>
    <dgm:pt modelId="{2A37EB01-BEE4-4C07-A746-857A99D5B76A}" type="pres">
      <dgm:prSet presAssocID="{D1D1A10C-14F1-4807-894F-4898198BD568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BF6FD3BF-68AF-4420-A517-9358D3046AC5}" type="pres">
      <dgm:prSet presAssocID="{6AA9AA26-E639-44DC-90C2-32030659C211}" presName="node" presStyleLbl="node1" presStyleIdx="1" presStyleCnt="3" custScaleX="137360" custScaleY="124489" custRadScaleRad="104194" custRadScaleInc="-109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963ED9-5E1C-4DCE-A7B3-B4E98E647A49}" type="pres">
      <dgm:prSet presAssocID="{C0C9457A-D9E3-45DF-AF8C-F2D3E1423BEA}" presName="parTrans" presStyleLbl="sibTrans2D1" presStyleIdx="2" presStyleCnt="3"/>
      <dgm:spPr/>
      <dgm:t>
        <a:bodyPr/>
        <a:lstStyle/>
        <a:p>
          <a:endParaRPr lang="ru-RU"/>
        </a:p>
      </dgm:t>
    </dgm:pt>
    <dgm:pt modelId="{B44883E5-E246-4D81-9C8D-17C648CC84E6}" type="pres">
      <dgm:prSet presAssocID="{C0C9457A-D9E3-45DF-AF8C-F2D3E1423BEA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9DE5FC2A-B45A-483A-86D5-E4BE779EF055}" type="pres">
      <dgm:prSet presAssocID="{4CAE1C6B-230D-47FC-9330-5B30E1ED9272}" presName="node" presStyleLbl="node1" presStyleIdx="2" presStyleCnt="3" custScaleX="138970" custScaleY="104612" custRadScaleRad="100262" custRadScaleInc="116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EB0A32C-42CE-484F-AB46-98B12EAA56FE}" srcId="{FE705211-460C-4C89-A69F-D9F6E81C3652}" destId="{6AA9AA26-E639-44DC-90C2-32030659C211}" srcOrd="1" destOrd="0" parTransId="{D1D1A10C-14F1-4807-894F-4898198BD568}" sibTransId="{9DD37581-5586-470F-B623-5B03A0683F42}"/>
    <dgm:cxn modelId="{7FD56453-2BBF-4CB9-BE8A-4CC46882F13C}" type="presOf" srcId="{F54E31B5-6A3F-4F42-8167-A41270FD7817}" destId="{3320F835-8E4F-4252-9CE5-AA9D2CA84182}" srcOrd="0" destOrd="0" presId="urn:microsoft.com/office/officeart/2005/8/layout/radial5"/>
    <dgm:cxn modelId="{08B9E71B-2EBC-45BB-AEB4-A56E864691F0}" srcId="{FE705211-460C-4C89-A69F-D9F6E81C3652}" destId="{BFBC7D4D-38BC-4420-BAC8-7BFB388463EC}" srcOrd="0" destOrd="0" parTransId="{A2F80F8F-4FE2-4C80-B4A4-D4FB965AB5FC}" sibTransId="{B85F1ECD-2230-451F-AE8C-046BEF49CE89}"/>
    <dgm:cxn modelId="{AB01CC7D-BD31-4653-AD47-A24C2D525882}" type="presOf" srcId="{A2F80F8F-4FE2-4C80-B4A4-D4FB965AB5FC}" destId="{2C23FC8E-9748-4D92-85CF-614B18B1CFA0}" srcOrd="0" destOrd="0" presId="urn:microsoft.com/office/officeart/2005/8/layout/radial5"/>
    <dgm:cxn modelId="{4DB2D8E6-5FF7-40FD-AF25-5690B0462D7B}" type="presOf" srcId="{C0C9457A-D9E3-45DF-AF8C-F2D3E1423BEA}" destId="{D5963ED9-5E1C-4DCE-A7B3-B4E98E647A49}" srcOrd="0" destOrd="0" presId="urn:microsoft.com/office/officeart/2005/8/layout/radial5"/>
    <dgm:cxn modelId="{16CB0422-6345-4E1F-ADCE-5D5082614C5A}" type="presOf" srcId="{D1D1A10C-14F1-4807-894F-4898198BD568}" destId="{031C94B7-1971-44E0-91DD-B7A1FAC1D4E2}" srcOrd="0" destOrd="0" presId="urn:microsoft.com/office/officeart/2005/8/layout/radial5"/>
    <dgm:cxn modelId="{380C0045-5C59-464E-B569-652E4BEEB33F}" type="presOf" srcId="{C0C9457A-D9E3-45DF-AF8C-F2D3E1423BEA}" destId="{B44883E5-E246-4D81-9C8D-17C648CC84E6}" srcOrd="1" destOrd="0" presId="urn:microsoft.com/office/officeart/2005/8/layout/radial5"/>
    <dgm:cxn modelId="{941D1794-8F8D-4B06-98C8-BFD2750EB823}" type="presOf" srcId="{BFBC7D4D-38BC-4420-BAC8-7BFB388463EC}" destId="{9FCA3725-B2BC-44DE-A13F-1FF043507C3D}" srcOrd="0" destOrd="0" presId="urn:microsoft.com/office/officeart/2005/8/layout/radial5"/>
    <dgm:cxn modelId="{FEAF73CC-AFC2-47A5-8E4C-8F4A4F2EE2B9}" srcId="{F54E31B5-6A3F-4F42-8167-A41270FD7817}" destId="{FE705211-460C-4C89-A69F-D9F6E81C3652}" srcOrd="0" destOrd="0" parTransId="{0F8C1EF3-A826-4247-A1F8-96345DEED83C}" sibTransId="{58D311F7-824C-4CC8-AFD8-40F909407796}"/>
    <dgm:cxn modelId="{3F588107-A87D-46D9-BA5F-CF60D9FDC9FF}" type="presOf" srcId="{4CAE1C6B-230D-47FC-9330-5B30E1ED9272}" destId="{9DE5FC2A-B45A-483A-86D5-E4BE779EF055}" srcOrd="0" destOrd="0" presId="urn:microsoft.com/office/officeart/2005/8/layout/radial5"/>
    <dgm:cxn modelId="{ADB0FFAA-D179-41CF-A859-113C1A451BDE}" type="presOf" srcId="{FE705211-460C-4C89-A69F-D9F6E81C3652}" destId="{E29DD3E5-4424-45C6-BD45-E21CB5F17B35}" srcOrd="0" destOrd="0" presId="urn:microsoft.com/office/officeart/2005/8/layout/radial5"/>
    <dgm:cxn modelId="{47A897B4-C437-4F7E-A16A-92C5818C4790}" type="presOf" srcId="{D1D1A10C-14F1-4807-894F-4898198BD568}" destId="{2A37EB01-BEE4-4C07-A746-857A99D5B76A}" srcOrd="1" destOrd="0" presId="urn:microsoft.com/office/officeart/2005/8/layout/radial5"/>
    <dgm:cxn modelId="{96CE735B-8EDD-482D-A964-A64B8E380DEA}" type="presOf" srcId="{3A8B3AE5-A41E-40F7-B2E4-01E7F940B524}" destId="{BF6FD3BF-68AF-4420-A517-9358D3046AC5}" srcOrd="0" destOrd="1" presId="urn:microsoft.com/office/officeart/2005/8/layout/radial5"/>
    <dgm:cxn modelId="{326B5EE3-824D-4B6C-A368-4F0E0D607E77}" srcId="{FE705211-460C-4C89-A69F-D9F6E81C3652}" destId="{4CAE1C6B-230D-47FC-9330-5B30E1ED9272}" srcOrd="2" destOrd="0" parTransId="{C0C9457A-D9E3-45DF-AF8C-F2D3E1423BEA}" sibTransId="{CB39B866-BB49-4CF6-850E-77C11DF873A5}"/>
    <dgm:cxn modelId="{B5ED0991-2EFC-4469-B32F-D97A52456D6E}" type="presOf" srcId="{6AA9AA26-E639-44DC-90C2-32030659C211}" destId="{BF6FD3BF-68AF-4420-A517-9358D3046AC5}" srcOrd="0" destOrd="0" presId="urn:microsoft.com/office/officeart/2005/8/layout/radial5"/>
    <dgm:cxn modelId="{BD884C11-74A1-414A-AECD-A8F9109354DD}" type="presOf" srcId="{A2F80F8F-4FE2-4C80-B4A4-D4FB965AB5FC}" destId="{4423DCF5-9329-4435-9B0D-EB02C039D69F}" srcOrd="1" destOrd="0" presId="urn:microsoft.com/office/officeart/2005/8/layout/radial5"/>
    <dgm:cxn modelId="{4DB0B0DC-3BA3-457C-9210-BE0BBA1E4049}" srcId="{6AA9AA26-E639-44DC-90C2-32030659C211}" destId="{3A8B3AE5-A41E-40F7-B2E4-01E7F940B524}" srcOrd="0" destOrd="0" parTransId="{78415B27-C13E-485B-8A23-5DF64E4E371D}" sibTransId="{3F0EB4F1-9612-4BFA-8418-36915A33E234}"/>
    <dgm:cxn modelId="{0BC4286F-45D5-42DA-97D5-D4BB5D629FF3}" type="presParOf" srcId="{3320F835-8E4F-4252-9CE5-AA9D2CA84182}" destId="{E29DD3E5-4424-45C6-BD45-E21CB5F17B35}" srcOrd="0" destOrd="0" presId="urn:microsoft.com/office/officeart/2005/8/layout/radial5"/>
    <dgm:cxn modelId="{FE779701-8254-4033-BEC5-8BBD1F7DE6A0}" type="presParOf" srcId="{3320F835-8E4F-4252-9CE5-AA9D2CA84182}" destId="{2C23FC8E-9748-4D92-85CF-614B18B1CFA0}" srcOrd="1" destOrd="0" presId="urn:microsoft.com/office/officeart/2005/8/layout/radial5"/>
    <dgm:cxn modelId="{ACC1BB35-BD43-4900-A16F-D56E78FAF022}" type="presParOf" srcId="{2C23FC8E-9748-4D92-85CF-614B18B1CFA0}" destId="{4423DCF5-9329-4435-9B0D-EB02C039D69F}" srcOrd="0" destOrd="0" presId="urn:microsoft.com/office/officeart/2005/8/layout/radial5"/>
    <dgm:cxn modelId="{1FF66DC1-9F7B-4CE8-81CE-3C2B572EFB7C}" type="presParOf" srcId="{3320F835-8E4F-4252-9CE5-AA9D2CA84182}" destId="{9FCA3725-B2BC-44DE-A13F-1FF043507C3D}" srcOrd="2" destOrd="0" presId="urn:microsoft.com/office/officeart/2005/8/layout/radial5"/>
    <dgm:cxn modelId="{29D43EAA-1836-4E63-B3B6-5F715CFFD94F}" type="presParOf" srcId="{3320F835-8E4F-4252-9CE5-AA9D2CA84182}" destId="{031C94B7-1971-44E0-91DD-B7A1FAC1D4E2}" srcOrd="3" destOrd="0" presId="urn:microsoft.com/office/officeart/2005/8/layout/radial5"/>
    <dgm:cxn modelId="{83C425E7-9550-448D-B5AA-0120E19DA0DC}" type="presParOf" srcId="{031C94B7-1971-44E0-91DD-B7A1FAC1D4E2}" destId="{2A37EB01-BEE4-4C07-A746-857A99D5B76A}" srcOrd="0" destOrd="0" presId="urn:microsoft.com/office/officeart/2005/8/layout/radial5"/>
    <dgm:cxn modelId="{9F4A621F-E201-42ED-85CE-F04A548B0327}" type="presParOf" srcId="{3320F835-8E4F-4252-9CE5-AA9D2CA84182}" destId="{BF6FD3BF-68AF-4420-A517-9358D3046AC5}" srcOrd="4" destOrd="0" presId="urn:microsoft.com/office/officeart/2005/8/layout/radial5"/>
    <dgm:cxn modelId="{B88B53D4-0C40-49FF-9793-315B90453A79}" type="presParOf" srcId="{3320F835-8E4F-4252-9CE5-AA9D2CA84182}" destId="{D5963ED9-5E1C-4DCE-A7B3-B4E98E647A49}" srcOrd="5" destOrd="0" presId="urn:microsoft.com/office/officeart/2005/8/layout/radial5"/>
    <dgm:cxn modelId="{9A25B365-F44E-4BA7-A187-A4A813882C01}" type="presParOf" srcId="{D5963ED9-5E1C-4DCE-A7B3-B4E98E647A49}" destId="{B44883E5-E246-4D81-9C8D-17C648CC84E6}" srcOrd="0" destOrd="0" presId="urn:microsoft.com/office/officeart/2005/8/layout/radial5"/>
    <dgm:cxn modelId="{59279056-A262-4099-AFEA-E76ED7F3A3DC}" type="presParOf" srcId="{3320F835-8E4F-4252-9CE5-AA9D2CA84182}" destId="{9DE5FC2A-B45A-483A-86D5-E4BE779EF055}" srcOrd="6" destOrd="0" presId="urn:microsoft.com/office/officeart/2005/8/layout/radial5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7525B2E-B21B-4191-83C8-BECFF453BF54}" type="doc">
      <dgm:prSet loTypeId="urn:microsoft.com/office/officeart/2005/8/layout/radial5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0B271CB6-55E7-43F5-AD2F-62FD486FEC9F}">
      <dgm:prSet phldrT="[Текст]" custT="1"/>
      <dgm:spPr/>
      <dgm:t>
        <a:bodyPr/>
        <a:lstStyle/>
        <a:p>
          <a:pPr marL="0" indent="0"/>
          <a:r>
            <a: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жестокость</a:t>
          </a:r>
          <a:endParaRPr lang="ru-RU" sz="32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242241A-61B5-489D-9611-7723561C207C}" type="parTrans" cxnId="{715531AB-B7E9-4611-8D56-2AA045B0C8F6}">
      <dgm:prSet/>
      <dgm:spPr/>
      <dgm:t>
        <a:bodyPr/>
        <a:lstStyle/>
        <a:p>
          <a:endParaRPr lang="ru-RU"/>
        </a:p>
      </dgm:t>
    </dgm:pt>
    <dgm:pt modelId="{EC156F79-FCB2-4681-8783-3A9EA331964C}" type="sibTrans" cxnId="{715531AB-B7E9-4611-8D56-2AA045B0C8F6}">
      <dgm:prSet/>
      <dgm:spPr/>
      <dgm:t>
        <a:bodyPr/>
        <a:lstStyle/>
        <a:p>
          <a:endParaRPr lang="ru-RU"/>
        </a:p>
      </dgm:t>
    </dgm:pt>
    <dgm:pt modelId="{E2712887-314A-4DA2-8EC9-29EABE7ADD89}">
      <dgm:prSet phldrT="[Текст]"/>
      <dgm:spPr/>
      <dgm:t>
        <a:bodyPr/>
        <a:lstStyle/>
        <a:p>
          <a:r>
            <a:rPr lang="ru-RU" b="1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Жестокий поступок, обращение. </a:t>
          </a:r>
        </a:p>
        <a:p>
          <a:r>
            <a:rPr lang="ru-RU" b="1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«Толковый словарь»</a:t>
          </a:r>
        </a:p>
        <a:p>
          <a:r>
            <a:rPr lang="ru-RU" b="1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С.И.Ожегова</a:t>
          </a:r>
        </a:p>
        <a:p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F6E4CD4-AF51-4624-8EB1-B3938295C9A6}" type="parTrans" cxnId="{787EB9D9-6FE3-434C-A136-D62B5B22B0F2}">
      <dgm:prSet/>
      <dgm:spPr/>
      <dgm:t>
        <a:bodyPr/>
        <a:lstStyle/>
        <a:p>
          <a:endParaRPr lang="ru-RU"/>
        </a:p>
      </dgm:t>
    </dgm:pt>
    <dgm:pt modelId="{00A7C019-847F-4C64-8082-4E282E1887E1}" type="sibTrans" cxnId="{787EB9D9-6FE3-434C-A136-D62B5B22B0F2}">
      <dgm:prSet/>
      <dgm:spPr/>
      <dgm:t>
        <a:bodyPr/>
        <a:lstStyle/>
        <a:p>
          <a:endParaRPr lang="ru-RU"/>
        </a:p>
      </dgm:t>
    </dgm:pt>
    <dgm:pt modelId="{D6981C9A-938F-4D11-B5DB-5594A721CF8C}">
      <dgm:prSet phldrT="[Текст]" custT="1"/>
      <dgm:spPr/>
      <dgm:t>
        <a:bodyPr/>
        <a:lstStyle/>
        <a:p>
          <a:r>
            <a:rPr lang="ru-RU" sz="1400" b="1" i="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Немилосердый</a:t>
          </a:r>
          <a:r>
            <a:rPr lang="ru-RU" sz="1400" b="1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немилостивый, безжалостный или бесчеловечный, не знающий жалости, сожаления, сочувствия; безмерно строгий, суровый</a:t>
          </a:r>
          <a:r>
            <a:rPr lang="ru-RU" sz="1400" dirty="0" smtClean="0"/>
            <a:t/>
          </a:r>
          <a:br>
            <a:rPr lang="ru-RU" sz="1400" dirty="0" smtClean="0"/>
          </a:br>
          <a:r>
            <a:rPr lang="ru-RU" sz="1400" dirty="0" smtClean="0"/>
            <a:t> </a:t>
          </a:r>
          <a:r>
            <a:rPr lang="ru-RU" sz="1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«</a:t>
          </a:r>
          <a:r>
            <a:rPr lang="ru-RU" sz="14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Толковый словарь живого великорусского языка</a:t>
          </a:r>
          <a:r>
            <a:rPr lang="ru-RU" sz="1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»</a:t>
          </a:r>
        </a:p>
        <a:p>
          <a:r>
            <a:rPr lang="ru-RU" sz="1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В.И. Даль</a:t>
          </a:r>
          <a:endParaRPr lang="ru-RU" sz="1400" b="1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86EFF3F-4BE9-4D5D-8600-4A08706C9B94}" type="parTrans" cxnId="{A0A0065F-CEF0-4FF3-B849-63A82AB9A562}">
      <dgm:prSet/>
      <dgm:spPr/>
      <dgm:t>
        <a:bodyPr/>
        <a:lstStyle/>
        <a:p>
          <a:endParaRPr lang="ru-RU"/>
        </a:p>
      </dgm:t>
    </dgm:pt>
    <dgm:pt modelId="{C2D74970-6B67-4222-B385-062AA9666B17}" type="sibTrans" cxnId="{A0A0065F-CEF0-4FF3-B849-63A82AB9A562}">
      <dgm:prSet/>
      <dgm:spPr/>
      <dgm:t>
        <a:bodyPr/>
        <a:lstStyle/>
        <a:p>
          <a:endParaRPr lang="ru-RU"/>
        </a:p>
      </dgm:t>
    </dgm:pt>
    <dgm:pt modelId="{D498D9C0-164A-42D6-9710-3FCBE9E83F4C}">
      <dgm:prSet phldrT="[Текст]" custT="1"/>
      <dgm:spPr/>
      <dgm:t>
        <a:bodyPr/>
        <a:lstStyle/>
        <a:p>
          <a:r>
            <a: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жестокий</a:t>
          </a:r>
          <a:r>
            <a:rPr lang="ru-RU" sz="1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</a:t>
          </a:r>
          <a:endParaRPr lang="ru-RU" sz="16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17514172-A712-418C-B489-47228E2BB619}" type="sibTrans" cxnId="{0844571C-8C76-4648-821D-D3F441C761C6}">
      <dgm:prSet/>
      <dgm:spPr/>
      <dgm:t>
        <a:bodyPr/>
        <a:lstStyle/>
        <a:p>
          <a:endParaRPr lang="ru-RU"/>
        </a:p>
      </dgm:t>
    </dgm:pt>
    <dgm:pt modelId="{51B6CB89-3701-4CA7-AFA1-E0196670C5AA}" type="parTrans" cxnId="{0844571C-8C76-4648-821D-D3F441C761C6}">
      <dgm:prSet/>
      <dgm:spPr/>
      <dgm:t>
        <a:bodyPr/>
        <a:lstStyle/>
        <a:p>
          <a:endParaRPr lang="ru-RU"/>
        </a:p>
      </dgm:t>
    </dgm:pt>
    <dgm:pt modelId="{2FCDCF35-A2D2-42A6-8FCF-94477E8108B8}" type="pres">
      <dgm:prSet presAssocID="{87525B2E-B21B-4191-83C8-BECFF453BF5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1725C1-3457-40C8-80D6-79117B3C17D2}" type="pres">
      <dgm:prSet presAssocID="{0B271CB6-55E7-43F5-AD2F-62FD486FEC9F}" presName="centerShape" presStyleLbl="node0" presStyleIdx="0" presStyleCnt="1" custScaleX="167715" custScaleY="113485" custLinFactNeighborX="-48365" custLinFactNeighborY="11239"/>
      <dgm:spPr/>
      <dgm:t>
        <a:bodyPr/>
        <a:lstStyle/>
        <a:p>
          <a:endParaRPr lang="ru-RU"/>
        </a:p>
      </dgm:t>
    </dgm:pt>
    <dgm:pt modelId="{270D0426-1BD1-4F1D-8613-5C8658DB8AB7}" type="pres">
      <dgm:prSet presAssocID="{BF6E4CD4-AF51-4624-8EB1-B3938295C9A6}" presName="parTrans" presStyleLbl="sibTrans2D1" presStyleIdx="0" presStyleCnt="3" custLinFactNeighborX="20427" custLinFactNeighborY="-6801"/>
      <dgm:spPr/>
      <dgm:t>
        <a:bodyPr/>
        <a:lstStyle/>
        <a:p>
          <a:endParaRPr lang="ru-RU"/>
        </a:p>
      </dgm:t>
    </dgm:pt>
    <dgm:pt modelId="{C041E10A-4582-46B7-A2F6-CF503AE31C51}" type="pres">
      <dgm:prSet presAssocID="{BF6E4CD4-AF51-4624-8EB1-B3938295C9A6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3FCC0203-2E42-49CE-A0B6-4380201D5B7A}" type="pres">
      <dgm:prSet presAssocID="{E2712887-314A-4DA2-8EC9-29EABE7ADD89}" presName="node" presStyleLbl="node1" presStyleIdx="0" presStyleCnt="3" custScaleX="128119" custScaleY="89976" custRadScaleRad="140385" custRadScaleInc="-820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0F5E11-A287-425F-9345-56987A3A5691}" type="pres">
      <dgm:prSet presAssocID="{51B6CB89-3701-4CA7-AFA1-E0196670C5AA}" presName="parTrans" presStyleLbl="sibTrans2D1" presStyleIdx="1" presStyleCnt="3" custScaleX="148437" custScaleY="110254" custLinFactNeighborX="3782" custLinFactNeighborY="8569"/>
      <dgm:spPr/>
      <dgm:t>
        <a:bodyPr/>
        <a:lstStyle/>
        <a:p>
          <a:endParaRPr lang="ru-RU"/>
        </a:p>
      </dgm:t>
    </dgm:pt>
    <dgm:pt modelId="{24115D6C-77F8-41A3-936F-E9F2487F0DBE}" type="pres">
      <dgm:prSet presAssocID="{51B6CB89-3701-4CA7-AFA1-E0196670C5AA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523C4321-CB39-4B21-8EF0-C3C3C5056CD8}" type="pres">
      <dgm:prSet presAssocID="{D498D9C0-164A-42D6-9710-3FCBE9E83F4C}" presName="node" presStyleLbl="node1" presStyleIdx="1" presStyleCnt="3" custScaleX="128308" custScaleY="84616" custRadScaleRad="60264" custRadScaleInc="-170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E11EF7-6206-4AD6-922D-53B88E1201A9}" type="pres">
      <dgm:prSet presAssocID="{686EFF3F-4BE9-4D5D-8600-4A08706C9B94}" presName="parTrans" presStyleLbl="sibTrans2D1" presStyleIdx="2" presStyleCnt="3" custAng="18638679" custScaleX="57057" custScaleY="109291" custLinFactX="35437" custLinFactNeighborX="100000" custLinFactNeighborY="-8483"/>
      <dgm:spPr/>
      <dgm:t>
        <a:bodyPr/>
        <a:lstStyle/>
        <a:p>
          <a:endParaRPr lang="ru-RU"/>
        </a:p>
      </dgm:t>
    </dgm:pt>
    <dgm:pt modelId="{2A73CE5A-E435-4D46-B289-FECBB9DC36B2}" type="pres">
      <dgm:prSet presAssocID="{686EFF3F-4BE9-4D5D-8600-4A08706C9B94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99864B4F-4502-4D86-B69F-766279FAAF59}" type="pres">
      <dgm:prSet presAssocID="{D6981C9A-938F-4D11-B5DB-5594A721CF8C}" presName="node" presStyleLbl="node1" presStyleIdx="2" presStyleCnt="3" custScaleX="151282" custScaleY="93843" custRadScaleRad="115591" custRadScaleInc="2628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CA307A-6293-4267-8CCD-79099FFC423B}" type="presOf" srcId="{E2712887-314A-4DA2-8EC9-29EABE7ADD89}" destId="{3FCC0203-2E42-49CE-A0B6-4380201D5B7A}" srcOrd="0" destOrd="0" presId="urn:microsoft.com/office/officeart/2005/8/layout/radial5"/>
    <dgm:cxn modelId="{4BC19DB8-6C7B-488E-91CD-C2EA5FC53195}" type="presOf" srcId="{BF6E4CD4-AF51-4624-8EB1-B3938295C9A6}" destId="{C041E10A-4582-46B7-A2F6-CF503AE31C51}" srcOrd="1" destOrd="0" presId="urn:microsoft.com/office/officeart/2005/8/layout/radial5"/>
    <dgm:cxn modelId="{D6CA0E17-FCB8-47DB-BACA-F023C63E5791}" type="presOf" srcId="{D6981C9A-938F-4D11-B5DB-5594A721CF8C}" destId="{99864B4F-4502-4D86-B69F-766279FAAF59}" srcOrd="0" destOrd="0" presId="urn:microsoft.com/office/officeart/2005/8/layout/radial5"/>
    <dgm:cxn modelId="{6332C3CC-3A4B-4678-904B-591516EEEB89}" type="presOf" srcId="{686EFF3F-4BE9-4D5D-8600-4A08706C9B94}" destId="{28E11EF7-6206-4AD6-922D-53B88E1201A9}" srcOrd="0" destOrd="0" presId="urn:microsoft.com/office/officeart/2005/8/layout/radial5"/>
    <dgm:cxn modelId="{BFACCFC8-2D51-4A76-BA30-7C134E84162C}" type="presOf" srcId="{D498D9C0-164A-42D6-9710-3FCBE9E83F4C}" destId="{523C4321-CB39-4B21-8EF0-C3C3C5056CD8}" srcOrd="0" destOrd="0" presId="urn:microsoft.com/office/officeart/2005/8/layout/radial5"/>
    <dgm:cxn modelId="{A33D63D2-453A-4D07-9E2C-DDDBAAB54BC2}" type="presOf" srcId="{51B6CB89-3701-4CA7-AFA1-E0196670C5AA}" destId="{24115D6C-77F8-41A3-936F-E9F2487F0DBE}" srcOrd="1" destOrd="0" presId="urn:microsoft.com/office/officeart/2005/8/layout/radial5"/>
    <dgm:cxn modelId="{3D8239A9-840E-48ED-B335-D1B9F2A4EC49}" type="presOf" srcId="{87525B2E-B21B-4191-83C8-BECFF453BF54}" destId="{2FCDCF35-A2D2-42A6-8FCF-94477E8108B8}" srcOrd="0" destOrd="0" presId="urn:microsoft.com/office/officeart/2005/8/layout/radial5"/>
    <dgm:cxn modelId="{A0A0065F-CEF0-4FF3-B849-63A82AB9A562}" srcId="{0B271CB6-55E7-43F5-AD2F-62FD486FEC9F}" destId="{D6981C9A-938F-4D11-B5DB-5594A721CF8C}" srcOrd="2" destOrd="0" parTransId="{686EFF3F-4BE9-4D5D-8600-4A08706C9B94}" sibTransId="{C2D74970-6B67-4222-B385-062AA9666B17}"/>
    <dgm:cxn modelId="{EF5E9835-3711-48BA-B3B1-CED484254045}" type="presOf" srcId="{BF6E4CD4-AF51-4624-8EB1-B3938295C9A6}" destId="{270D0426-1BD1-4F1D-8613-5C8658DB8AB7}" srcOrd="0" destOrd="0" presId="urn:microsoft.com/office/officeart/2005/8/layout/radial5"/>
    <dgm:cxn modelId="{0844571C-8C76-4648-821D-D3F441C761C6}" srcId="{0B271CB6-55E7-43F5-AD2F-62FD486FEC9F}" destId="{D498D9C0-164A-42D6-9710-3FCBE9E83F4C}" srcOrd="1" destOrd="0" parTransId="{51B6CB89-3701-4CA7-AFA1-E0196670C5AA}" sibTransId="{17514172-A712-418C-B489-47228E2BB619}"/>
    <dgm:cxn modelId="{DBD1D69C-934E-48F5-AEE9-7642A5B8FE83}" type="presOf" srcId="{51B6CB89-3701-4CA7-AFA1-E0196670C5AA}" destId="{360F5E11-A287-425F-9345-56987A3A5691}" srcOrd="0" destOrd="0" presId="urn:microsoft.com/office/officeart/2005/8/layout/radial5"/>
    <dgm:cxn modelId="{715531AB-B7E9-4611-8D56-2AA045B0C8F6}" srcId="{87525B2E-B21B-4191-83C8-BECFF453BF54}" destId="{0B271CB6-55E7-43F5-AD2F-62FD486FEC9F}" srcOrd="0" destOrd="0" parTransId="{E242241A-61B5-489D-9611-7723561C207C}" sibTransId="{EC156F79-FCB2-4681-8783-3A9EA331964C}"/>
    <dgm:cxn modelId="{787EB9D9-6FE3-434C-A136-D62B5B22B0F2}" srcId="{0B271CB6-55E7-43F5-AD2F-62FD486FEC9F}" destId="{E2712887-314A-4DA2-8EC9-29EABE7ADD89}" srcOrd="0" destOrd="0" parTransId="{BF6E4CD4-AF51-4624-8EB1-B3938295C9A6}" sibTransId="{00A7C019-847F-4C64-8082-4E282E1887E1}"/>
    <dgm:cxn modelId="{7082C584-A026-40BA-9987-71690F348EEA}" type="presOf" srcId="{0B271CB6-55E7-43F5-AD2F-62FD486FEC9F}" destId="{7F1725C1-3457-40C8-80D6-79117B3C17D2}" srcOrd="0" destOrd="0" presId="urn:microsoft.com/office/officeart/2005/8/layout/radial5"/>
    <dgm:cxn modelId="{AECAEB42-7A2C-4632-8011-0131F1C5DAB4}" type="presOf" srcId="{686EFF3F-4BE9-4D5D-8600-4A08706C9B94}" destId="{2A73CE5A-E435-4D46-B289-FECBB9DC36B2}" srcOrd="1" destOrd="0" presId="urn:microsoft.com/office/officeart/2005/8/layout/radial5"/>
    <dgm:cxn modelId="{994307CD-DB5C-4AD2-8BF7-E26924A29032}" type="presParOf" srcId="{2FCDCF35-A2D2-42A6-8FCF-94477E8108B8}" destId="{7F1725C1-3457-40C8-80D6-79117B3C17D2}" srcOrd="0" destOrd="0" presId="urn:microsoft.com/office/officeart/2005/8/layout/radial5"/>
    <dgm:cxn modelId="{CD9537CE-E96C-4DD6-9A20-52159AD163AF}" type="presParOf" srcId="{2FCDCF35-A2D2-42A6-8FCF-94477E8108B8}" destId="{270D0426-1BD1-4F1D-8613-5C8658DB8AB7}" srcOrd="1" destOrd="0" presId="urn:microsoft.com/office/officeart/2005/8/layout/radial5"/>
    <dgm:cxn modelId="{B16B7EB4-1FED-49B8-B3F6-1ADABFEC13AA}" type="presParOf" srcId="{270D0426-1BD1-4F1D-8613-5C8658DB8AB7}" destId="{C041E10A-4582-46B7-A2F6-CF503AE31C51}" srcOrd="0" destOrd="0" presId="urn:microsoft.com/office/officeart/2005/8/layout/radial5"/>
    <dgm:cxn modelId="{3C271C79-2EF5-478D-9A9F-9F16AC497461}" type="presParOf" srcId="{2FCDCF35-A2D2-42A6-8FCF-94477E8108B8}" destId="{3FCC0203-2E42-49CE-A0B6-4380201D5B7A}" srcOrd="2" destOrd="0" presId="urn:microsoft.com/office/officeart/2005/8/layout/radial5"/>
    <dgm:cxn modelId="{8FACBD3E-4AA7-470D-B0C0-ED0924E93445}" type="presParOf" srcId="{2FCDCF35-A2D2-42A6-8FCF-94477E8108B8}" destId="{360F5E11-A287-425F-9345-56987A3A5691}" srcOrd="3" destOrd="0" presId="urn:microsoft.com/office/officeart/2005/8/layout/radial5"/>
    <dgm:cxn modelId="{B40ACCB4-C15D-46C2-B8D7-75C2C1C88CD3}" type="presParOf" srcId="{360F5E11-A287-425F-9345-56987A3A5691}" destId="{24115D6C-77F8-41A3-936F-E9F2487F0DBE}" srcOrd="0" destOrd="0" presId="urn:microsoft.com/office/officeart/2005/8/layout/radial5"/>
    <dgm:cxn modelId="{533AB07A-3E17-4B74-9C7D-B2E25E7F5DB0}" type="presParOf" srcId="{2FCDCF35-A2D2-42A6-8FCF-94477E8108B8}" destId="{523C4321-CB39-4B21-8EF0-C3C3C5056CD8}" srcOrd="4" destOrd="0" presId="urn:microsoft.com/office/officeart/2005/8/layout/radial5"/>
    <dgm:cxn modelId="{50944594-DC1B-41E5-A5CD-A3C92BE198D4}" type="presParOf" srcId="{2FCDCF35-A2D2-42A6-8FCF-94477E8108B8}" destId="{28E11EF7-6206-4AD6-922D-53B88E1201A9}" srcOrd="5" destOrd="0" presId="urn:microsoft.com/office/officeart/2005/8/layout/radial5"/>
    <dgm:cxn modelId="{A43C09DA-6262-459D-ADEA-737D7B5724F0}" type="presParOf" srcId="{28E11EF7-6206-4AD6-922D-53B88E1201A9}" destId="{2A73CE5A-E435-4D46-B289-FECBB9DC36B2}" srcOrd="0" destOrd="0" presId="urn:microsoft.com/office/officeart/2005/8/layout/radial5"/>
    <dgm:cxn modelId="{30BD9170-3DC1-4760-8CF9-95267516E15D}" type="presParOf" srcId="{2FCDCF35-A2D2-42A6-8FCF-94477E8108B8}" destId="{99864B4F-4502-4D86-B69F-766279FAAF59}" srcOrd="6" destOrd="0" presId="urn:microsoft.com/office/officeart/2005/8/layout/radial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E7815E-F7B8-4E93-9F6C-89F6C3C8DBB8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E7815E-F7B8-4E93-9F6C-89F6C3C8DBB8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E7815E-F7B8-4E93-9F6C-89F6C3C8DBB8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E7815E-F7B8-4E93-9F6C-89F6C3C8DBB8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E7815E-F7B8-4E93-9F6C-89F6C3C8DBB8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E7815E-F7B8-4E93-9F6C-89F6C3C8DBB8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E7815E-F7B8-4E93-9F6C-89F6C3C8DBB8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E7815E-F7B8-4E93-9F6C-89F6C3C8DBB8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E7815E-F7B8-4E93-9F6C-89F6C3C8DBB8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E7815E-F7B8-4E93-9F6C-89F6C3C8DBB8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E7815E-F7B8-4E93-9F6C-89F6C3C8DBB8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1E7815E-F7B8-4E93-9F6C-89F6C3C8DBB8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0"/>
            <a:ext cx="9143024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1727" y="140152"/>
            <a:ext cx="8265814" cy="1263135"/>
          </a:xfrm>
        </p:spPr>
        <p:txBody>
          <a:bodyPr>
            <a:normAutofit/>
          </a:bodyPr>
          <a:lstStyle/>
          <a:p>
            <a:pPr algn="l"/>
            <a:r>
              <a:rPr lang="ru-RU" sz="4400" b="1" dirty="0" smtClean="0">
                <a:solidFill>
                  <a:srgbClr val="04105A"/>
                </a:solidFill>
                <a:latin typeface="+mn-lt"/>
              </a:rPr>
              <a:t>«Доброта </a:t>
            </a:r>
            <a:r>
              <a:rPr lang="ru-RU" sz="4400" b="1" dirty="0" smtClean="0">
                <a:solidFill>
                  <a:srgbClr val="04105A"/>
                </a:solidFill>
                <a:latin typeface="+mn-lt"/>
              </a:rPr>
              <a:t>и жестокость</a:t>
            </a:r>
            <a:r>
              <a:rPr lang="ru-RU" sz="4400" b="1" dirty="0" smtClean="0">
                <a:solidFill>
                  <a:srgbClr val="04105A"/>
                </a:solidFill>
                <a:latin typeface="+mn-lt"/>
              </a:rPr>
              <a:t>»</a:t>
            </a:r>
            <a:endParaRPr lang="en-US" sz="4400" b="1" dirty="0">
              <a:solidFill>
                <a:srgbClr val="04105A"/>
              </a:solidFill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31684" y="1307855"/>
            <a:ext cx="74510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«Жестокость по отношению к животным есть только первый опыт для такого же обращения с людьми»</a:t>
            </a:r>
          </a:p>
          <a:p>
            <a:pPr algn="r"/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Бернарден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де Сен-Пьер, Жак-Анри</a:t>
            </a:r>
          </a:p>
          <a:p>
            <a:pPr algn="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французский писатель.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Group 22"/>
          <p:cNvGrpSpPr>
            <a:grpSpLocks/>
          </p:cNvGrpSpPr>
          <p:nvPr/>
        </p:nvGrpSpPr>
        <p:grpSpPr bwMode="auto">
          <a:xfrm>
            <a:off x="380795" y="2842786"/>
            <a:ext cx="8355800" cy="1176952"/>
            <a:chOff x="1324" y="3268"/>
            <a:chExt cx="3140" cy="312"/>
          </a:xfrm>
        </p:grpSpPr>
        <p:sp>
          <p:nvSpPr>
            <p:cNvPr id="14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Rectangle 24"/>
            <p:cNvSpPr>
              <a:spLocks noChangeArrowheads="1"/>
            </p:cNvSpPr>
            <p:nvPr/>
          </p:nvSpPr>
          <p:spPr bwMode="gray">
            <a:xfrm rot="2175873">
              <a:off x="1324" y="3295"/>
              <a:ext cx="243" cy="142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7" name="Text Box 26"/>
            <p:cNvSpPr txBox="1">
              <a:spLocks noChangeArrowheads="1"/>
            </p:cNvSpPr>
            <p:nvPr/>
          </p:nvSpPr>
          <p:spPr bwMode="gray">
            <a:xfrm>
              <a:off x="1377" y="3268"/>
              <a:ext cx="165" cy="1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400" b="1" dirty="0" smtClean="0"/>
                <a:t>2</a:t>
              </a:r>
              <a:endParaRPr lang="en-US" sz="2400" b="1" dirty="0"/>
            </a:p>
          </p:txBody>
        </p:sp>
      </p:grpSp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273901" y="1669909"/>
            <a:ext cx="8517014" cy="955596"/>
            <a:chOff x="1296" y="3244"/>
            <a:chExt cx="3168" cy="336"/>
          </a:xfrm>
        </p:grpSpPr>
        <p:sp>
          <p:nvSpPr>
            <p:cNvPr id="19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gray">
            <a:xfrm rot="4435871">
              <a:off x="1356" y="3283"/>
              <a:ext cx="222" cy="184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22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9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 smtClean="0"/>
                <a:t>  1</a:t>
              </a:r>
              <a:endParaRPr lang="en-US" sz="2400" b="1" dirty="0"/>
            </a:p>
          </p:txBody>
        </p:sp>
      </p:grp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1032094" y="2580238"/>
            <a:ext cx="7704499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9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Сострадание к животным так тесно связано с добротой характера, что можно с уверенностью утверждать, что не может быть добрым тот, кто проявляет жестокость к  животным». 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92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Марк Твен</a:t>
            </a:r>
          </a:p>
          <a:p>
            <a:pPr marL="0" marR="0" lvl="0" indent="3492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американский писатель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6" name="Group 17"/>
          <p:cNvGrpSpPr>
            <a:grpSpLocks/>
          </p:cNvGrpSpPr>
          <p:nvPr/>
        </p:nvGrpSpPr>
        <p:grpSpPr bwMode="auto">
          <a:xfrm>
            <a:off x="236177" y="4083113"/>
            <a:ext cx="8517014" cy="1057746"/>
            <a:chOff x="1296" y="3244"/>
            <a:chExt cx="3168" cy="336"/>
          </a:xfrm>
        </p:grpSpPr>
        <p:sp>
          <p:nvSpPr>
            <p:cNvPr id="21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147" cy="1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 smtClean="0"/>
                <a:t>  </a:t>
              </a:r>
              <a:endParaRPr lang="en-US" sz="2400" b="1" dirty="0"/>
            </a:p>
          </p:txBody>
        </p:sp>
      </p:grpSp>
      <p:sp>
        <p:nvSpPr>
          <p:cNvPr id="25" name="Rectangle 4"/>
          <p:cNvSpPr>
            <a:spLocks noChangeArrowheads="1"/>
          </p:cNvSpPr>
          <p:nvPr/>
        </p:nvSpPr>
        <p:spPr bwMode="gray">
          <a:xfrm rot="2641752">
            <a:off x="473011" y="4259830"/>
            <a:ext cx="659776" cy="654370"/>
          </a:xfrm>
          <a:prstGeom prst="rect">
            <a:avLst/>
          </a:prstGeom>
          <a:gradFill rotWithShape="1">
            <a:gsLst>
              <a:gs pos="0">
                <a:srgbClr val="FF7C80"/>
              </a:gs>
              <a:gs pos="100000">
                <a:srgbClr val="FF7C8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FF7C80"/>
            </a:extrusionClr>
          </a:sp3d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 b="1" dirty="0"/>
          </a:p>
        </p:txBody>
      </p:sp>
      <p:sp>
        <p:nvSpPr>
          <p:cNvPr id="26" name="Text Box 26"/>
          <p:cNvSpPr txBox="1">
            <a:spLocks noChangeArrowheads="1"/>
          </p:cNvSpPr>
          <p:nvPr/>
        </p:nvSpPr>
        <p:spPr bwMode="gray">
          <a:xfrm>
            <a:off x="618899" y="4298887"/>
            <a:ext cx="43884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2400" b="1" dirty="0" smtClean="0"/>
              <a:t>3</a:t>
            </a:r>
            <a:endParaRPr lang="en-US" sz="24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312752" y="4083112"/>
            <a:ext cx="72880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«Доброта – это солнце, которое согревает душу человека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Михаил Пришвин</a:t>
            </a:r>
          </a:p>
        </p:txBody>
      </p:sp>
      <p:grpSp>
        <p:nvGrpSpPr>
          <p:cNvPr id="28" name="Group 12"/>
          <p:cNvGrpSpPr>
            <a:grpSpLocks/>
          </p:cNvGrpSpPr>
          <p:nvPr/>
        </p:nvGrpSpPr>
        <p:grpSpPr bwMode="auto">
          <a:xfrm>
            <a:off x="570368" y="5490829"/>
            <a:ext cx="8084745" cy="719844"/>
            <a:chOff x="1248" y="2654"/>
            <a:chExt cx="3216" cy="336"/>
          </a:xfrm>
        </p:grpSpPr>
        <p:sp>
          <p:nvSpPr>
            <p:cNvPr id="2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Rectangle 14"/>
            <p:cNvSpPr>
              <a:spLocks noChangeArrowheads="1"/>
            </p:cNvSpPr>
            <p:nvPr/>
          </p:nvSpPr>
          <p:spPr bwMode="gray">
            <a:xfrm rot="3419336">
              <a:off x="1237" y="2677"/>
              <a:ext cx="274" cy="252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1" name="Text Box 15"/>
            <p:cNvSpPr txBox="1">
              <a:spLocks noChangeArrowheads="1"/>
            </p:cNvSpPr>
            <p:nvPr/>
          </p:nvSpPr>
          <p:spPr bwMode="gray">
            <a:xfrm>
              <a:off x="2256" y="268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endParaRPr lang="en-US" sz="2400" dirty="0"/>
            </a:p>
          </p:txBody>
        </p:sp>
        <p:sp>
          <p:nvSpPr>
            <p:cNvPr id="3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55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 smtClean="0"/>
                <a:t>4</a:t>
              </a:r>
              <a:endParaRPr lang="en-US" sz="2400" b="1" dirty="0"/>
            </a:p>
          </p:txBody>
        </p:sp>
      </p:grpSp>
      <p:sp>
        <p:nvSpPr>
          <p:cNvPr id="33" name="Прямоугольник 32"/>
          <p:cNvSpPr/>
          <p:nvPr/>
        </p:nvSpPr>
        <p:spPr>
          <a:xfrm>
            <a:off x="1516456" y="5275968"/>
            <a:ext cx="70933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«Человек, который делает добро другим, чувствует себя счастливым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Максим Горький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77745" cy="1357746"/>
          </a:xfrm>
        </p:spPr>
        <p:txBody>
          <a:bodyPr/>
          <a:lstStyle/>
          <a:p>
            <a:r>
              <a:rPr lang="ru-RU" dirty="0" smtClean="0"/>
              <a:t>Размышление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13163"/>
            <a:ext cx="9144000" cy="5098473"/>
          </a:xfrm>
        </p:spPr>
        <p:txBody>
          <a:bodyPr>
            <a:normAutofit fontScale="70000" lnSpcReduction="20000"/>
          </a:bodyPr>
          <a:lstStyle/>
          <a:p>
            <a:pPr marL="265113" indent="455613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Связи человека и природы, бережному и сострадательному отношению к ней посвящен рассказ К. Г. Паустовского «Заячьи лапы». Ваня Малявин приносит к ветеринару зайца с рваным ухом и обожженными лапами, который вывел его деда из страшного лесного пожара. Заяц «плачет», «стонет» и «вздыхает», совсем как человек, однако ветеринар остается равнодушен и  вместо помощи дает мальчику циничный совет «зажарить его с луком». Дед и внук всеми силами стараются помочь зайцу, они даже несут его в город, к  детскому  врачу,  который,  в отличие от ветеринара проявляет душевную чуткость, доброту  и благородство и  помогает выходить необычного пациента. </a:t>
            </a:r>
            <a:r>
              <a:rPr lang="ru-RU" sz="3100" i="1" dirty="0" smtClean="0">
                <a:latin typeface="Times New Roman" pitchFamily="18" charset="0"/>
                <a:cs typeface="Times New Roman" pitchFamily="18" charset="0"/>
              </a:rPr>
              <a:t>«Что ребенок, что заяц — все одно»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, — говорит дед, и нельзя не согласиться с ним, ведь животные так же, как человек, могут испытывать страх или мучиться от боли. Рассказы Паустовского учат нас бережно, по-доброму  относиться к «братьям нашим меньшим», потому что любое живое существо так же чувствует боль и страдает, как и человек.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011" y="0"/>
            <a:ext cx="8183880" cy="1051560"/>
          </a:xfrm>
        </p:spPr>
        <p:txBody>
          <a:bodyPr/>
          <a:lstStyle/>
          <a:p>
            <a:r>
              <a:rPr lang="ru-RU" dirty="0" smtClean="0"/>
              <a:t>Размышление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6748" y="1149790"/>
            <a:ext cx="8818075" cy="5305331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Основной темой стихотворения «Песнь о собаке» становится проблема отношения к животным, уязвимость и беззащитность живых существ перед жестокостью человека. Испытав недолгую радость материнства, собаку постигла настоящая трагедия. Мрачный хозяин разлучает мать с детьми, она воет в небо, а в снег покатились звёздами золотые собачьи глаза. 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856" y="0"/>
            <a:ext cx="8999144" cy="1200728"/>
          </a:xfrm>
        </p:spPr>
        <p:txBody>
          <a:bodyPr/>
          <a:lstStyle/>
          <a:p>
            <a:r>
              <a:rPr lang="ru-RU" dirty="0" smtClean="0"/>
              <a:t>Размышление 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4727" y="1413164"/>
            <a:ext cx="8663709" cy="5126181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Тема любви ко всему живому, доброта и жестокое отношение к миру природы раскрывается в произведении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Троепольского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«Белый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Бим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Чёрное ухо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 В повести автор показал всю жестокость, на которую только способен человек. Охотник Клим с озлоблением ударил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Бима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сапогом в грудь, отец Толика бросил умирать в лесу.  От удара пёс охнул, как человек, от обиды и ужаса – заговорил человеческим языком. Но ничто не способно ожесточить сердце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Бима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Собаки умирают молча, навсегда сохранив верность человеку. Именно доброте и верности учит произведение Г.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Троепольского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6836"/>
          </a:xfrm>
        </p:spPr>
        <p:txBody>
          <a:bodyPr/>
          <a:lstStyle/>
          <a:p>
            <a:r>
              <a:rPr lang="ru-RU" dirty="0" smtClean="0"/>
              <a:t>Размышление 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0483" y="1721842"/>
            <a:ext cx="8373226" cy="4475757"/>
          </a:xfrm>
        </p:spPr>
        <p:txBody>
          <a:bodyPr>
            <a:normAutofit fontScale="92500" lnSpcReduction="20000"/>
          </a:bodyPr>
          <a:lstStyle/>
          <a:p>
            <a:pPr marL="0" indent="3175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Примером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жестокого отношения к животным служит произведение А. Андреева «Кусака». Над маленькой собачонкой долгое время издевались, её предавали, мучили, били. Животное перестало верить людям, оно уверило себя в том, что все вокруг жестоко.  Однако одна семья, приехавшая отдохнуть на дачу, смогла растопить заледеневшее сердце Кусаки. Люди подарили ей все то, о чем она так долго мечтала. Но вскоре собаку постигло новое предательство со стороны приручившей её семьи, которое вдребезги разбило сердце бедного животного и будто разорвало её изнутри. Такое равнодушное отношение к дальнейшей судьбе собаки является жестокостью.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73018"/>
          </a:xfrm>
        </p:spPr>
        <p:txBody>
          <a:bodyPr>
            <a:normAutofit fontScale="90000"/>
          </a:bodyPr>
          <a:lstStyle/>
          <a:p>
            <a:r>
              <a:rPr lang="ru-RU" b="0" dirty="0" smtClean="0"/>
              <a:t>Доброта и жестокость по отношению к окружающим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8545" y="1237673"/>
            <a:ext cx="8829964" cy="522778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 Платонов «Юшка»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М. А. Шолохов. «Тихий Дон»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 И. Солженицын. «Матренин двор»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 С. Пушкин «Капитанская дочка»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М. Достоевский «Преступление и наказание»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И. С. Тургенев. «Отцы и дети»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6836"/>
          </a:xfrm>
        </p:spPr>
        <p:txBody>
          <a:bodyPr/>
          <a:lstStyle/>
          <a:p>
            <a:r>
              <a:rPr lang="ru-RU" dirty="0" smtClean="0"/>
              <a:t>Размышления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74617"/>
            <a:ext cx="9144000" cy="4941455"/>
          </a:xfrm>
        </p:spPr>
        <p:txBody>
          <a:bodyPr>
            <a:normAutofit fontScale="92500" lnSpcReduction="10000"/>
          </a:bodyPr>
          <a:lstStyle/>
          <a:p>
            <a:pPr marL="265113" indent="3175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Доброта и жестокость – два полюса, которые раскрывают отношение человека к себе подобному и всему живому, позволяют размышлять о гуманистическом стремлении ценить жизнь и антигуманном желании причинять боль другим и самому себе. Теме добра и зла, милосердия и жестокости, красоты и чёрствости человеческой души посвящен рассказ А.Платонова «Юшка». Нравственная смерть героев противопоставлена бесконечно живой душе Юшки. Работая помощником кузнеца, герой терпит постоянные издевательства со стороны окружающих. Жестоки не только взрослые, но и дети. Юшка мог приспособиться к жестокому миру, его безмерная любовь к людям наполнила его жизнь смыслом. После смерти героя люди узнали «тайну» Юшки, который оказался благодетелем, даровав миру сиротку, ставшую врачом. Произведение учит быть внимательными друг к другу, осуждая жестокость и черствость. Вечный мотив доброты и сострадания становится основой нравственности и человечности.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9144000" cy="1089891"/>
          </a:xfrm>
        </p:spPr>
        <p:txBody>
          <a:bodyPr/>
          <a:lstStyle/>
          <a:p>
            <a:pPr algn="ctr"/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5925" y="1167897"/>
            <a:ext cx="8166912" cy="5028225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b="1" dirty="0" smtClean="0"/>
              <a:t>ДОБРОТА И ЖЕСТОКОСТЬ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Данное направление нацеливает выпускников на раздумье о нравственных основах отношения к человеку и всему живому, позволяет размышлять, с одной стороны, о гуманистическом стремлении ценить и беречь жизнь, с другой – об антигуманном желании причинять страдание и боль другим и даже самому себе. Понятия «доброта» и «жестокость» принадлежат к «вечным» категориям, во многих произведениях литературы показаны персонажи, тяготеющие к одному из этих полюсов или проходящие путь нравственного перерождения.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90122"/>
            <a:ext cx="8487171" cy="6183517"/>
          </a:xfrm>
        </p:spPr>
        <p:txBody>
          <a:bodyPr>
            <a:normAutofit fontScale="92500" lnSpcReduction="10000"/>
          </a:bodyPr>
          <a:lstStyle/>
          <a:p>
            <a:pPr algn="ctr" fontAlgn="base">
              <a:buNone/>
            </a:pPr>
            <a:r>
              <a:rPr lang="ru-RU" b="1" dirty="0" smtClean="0"/>
              <a:t>Аспекты направления</a:t>
            </a:r>
            <a:r>
              <a:rPr lang="ru-RU" b="1" dirty="0" smtClean="0"/>
              <a:t>:</a:t>
            </a:r>
          </a:p>
          <a:p>
            <a:pPr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Доброта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жестокость как противоположные нравственные качества, присущие человеку. </a:t>
            </a:r>
          </a:p>
          <a:p>
            <a:pPr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Доброта и жестокость как внутренний конфликт и внешний.</a:t>
            </a:r>
          </a:p>
          <a:p>
            <a:pPr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Доброта и жестокость по отношению к окружающим, близким, тем, кто слабее, врагам и т.д.</a:t>
            </a:r>
          </a:p>
          <a:p>
            <a:pPr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Доброта и жестокость по отношению к природе, животным и т.д. </a:t>
            </a:r>
          </a:p>
          <a:p>
            <a:pPr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Доброта и жестокость по отношению к себе. Самобичевание, жалость к себе и т.д. </a:t>
            </a:r>
          </a:p>
          <a:p>
            <a:pPr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Истинная и ложная доброта.</a:t>
            </a:r>
          </a:p>
          <a:p>
            <a:pPr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Доброта и жестокость на войне.</a:t>
            </a:r>
          </a:p>
          <a:p>
            <a:pPr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Проявление доброты и жестокости. Поступки человека, его поведение, манера общения и т.д.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0" y="135802"/>
          <a:ext cx="8827129" cy="6722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6431" y="217344"/>
            <a:ext cx="7886700" cy="1325563"/>
          </a:xfrm>
        </p:spPr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Синонимы</a:t>
            </a: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1385180"/>
            <a:ext cx="8996218" cy="4791783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3600" b="1" dirty="0" smtClean="0">
                <a:solidFill>
                  <a:srgbClr val="792E61"/>
                </a:solidFill>
                <a:latin typeface="Times New Roman" pitchFamily="18" charset="0"/>
                <a:cs typeface="Times New Roman" pitchFamily="18" charset="0"/>
              </a:rPr>
              <a:t>Беззлобие, благодушие,  гуманность, 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3600" b="1" dirty="0" smtClean="0">
                <a:solidFill>
                  <a:srgbClr val="792E61"/>
                </a:solidFill>
                <a:latin typeface="Times New Roman" pitchFamily="18" charset="0"/>
                <a:cs typeface="Times New Roman" pitchFamily="18" charset="0"/>
              </a:rPr>
              <a:t>добродушие, добросердечие, 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3600" b="1" dirty="0" smtClean="0">
                <a:solidFill>
                  <a:srgbClr val="792E61"/>
                </a:solidFill>
                <a:latin typeface="Times New Roman" pitchFamily="18" charset="0"/>
                <a:cs typeface="Times New Roman" pitchFamily="18" charset="0"/>
              </a:rPr>
              <a:t>добросердечность,  душевность, кротость,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3600" b="1" dirty="0" smtClean="0">
                <a:solidFill>
                  <a:srgbClr val="792E61"/>
                </a:solidFill>
                <a:latin typeface="Times New Roman" pitchFamily="18" charset="0"/>
                <a:cs typeface="Times New Roman" pitchFamily="18" charset="0"/>
              </a:rPr>
              <a:t> ласка,  мягкосердечие, милосердие,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3600" b="1" dirty="0" smtClean="0">
                <a:solidFill>
                  <a:srgbClr val="792E61"/>
                </a:solidFill>
                <a:latin typeface="Times New Roman" pitchFamily="18" charset="0"/>
                <a:cs typeface="Times New Roman" pitchFamily="18" charset="0"/>
              </a:rPr>
              <a:t>сострадание,  отзывчивость, сердечность</a:t>
            </a:r>
            <a:r>
              <a:rPr lang="ru-RU" sz="3600" b="1" dirty="0" smtClean="0">
                <a:solidFill>
                  <a:srgbClr val="792E6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3600" b="1" dirty="0" smtClean="0">
              <a:solidFill>
                <a:srgbClr val="792E6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3600" b="1" dirty="0" smtClean="0">
                <a:solidFill>
                  <a:srgbClr val="792E61"/>
                </a:solidFill>
                <a:latin typeface="Times New Roman" pitchFamily="18" charset="0"/>
                <a:cs typeface="Times New Roman" pitchFamily="18" charset="0"/>
              </a:rPr>
              <a:t>участливость, человеколюбие,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3600" b="1" dirty="0" smtClean="0">
                <a:solidFill>
                  <a:srgbClr val="792E61"/>
                </a:solidFill>
                <a:latin typeface="Times New Roman" pitchFamily="18" charset="0"/>
                <a:cs typeface="Times New Roman" pitchFamily="18" charset="0"/>
              </a:rPr>
              <a:t>человечность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44855" y="0"/>
          <a:ext cx="8999145" cy="67403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1"/>
            <a:ext cx="8396636" cy="5752753"/>
          </a:xfrm>
        </p:spPr>
        <p:txBody>
          <a:bodyPr/>
          <a:lstStyle/>
          <a:p>
            <a:pPr algn="ctr">
              <a:buNone/>
            </a:pPr>
            <a:r>
              <a:rPr lang="ru-RU" sz="32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Синонимы</a:t>
            </a:r>
          </a:p>
          <a:p>
            <a:pPr marL="0" indent="361950" algn="ctr">
              <a:buNone/>
            </a:pPr>
            <a:r>
              <a:rPr lang="ru-RU" sz="3200" b="1" dirty="0" smtClean="0">
                <a:solidFill>
                  <a:srgbClr val="6F267F"/>
                </a:solidFill>
                <a:latin typeface="Times New Roman" pitchFamily="18" charset="0"/>
                <a:cs typeface="Times New Roman" pitchFamily="18" charset="0"/>
              </a:rPr>
              <a:t>Безбожный, бездушный, безжалостный, беспощадный, бессердечный, бесчеловечный, бесчувственный, беспощадный, варварский, жесткий, зверский, лютый, кровожадный, мстительный, неистовый, неумолимый, нечувствительный, свирепый, суровый, черствый, </a:t>
            </a:r>
            <a:r>
              <a:rPr lang="ru-RU" sz="3200" b="1" dirty="0" smtClean="0">
                <a:solidFill>
                  <a:srgbClr val="6F267F"/>
                </a:solidFill>
                <a:latin typeface="Times New Roman" pitchFamily="18" charset="0"/>
                <a:cs typeface="Times New Roman" pitchFamily="18" charset="0"/>
              </a:rPr>
              <a:t>холодный</a:t>
            </a:r>
            <a:endParaRPr lang="ru-RU" sz="3200" b="1" dirty="0" smtClean="0">
              <a:solidFill>
                <a:srgbClr val="6F267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516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4105A"/>
                </a:solidFill>
                <a:latin typeface="Times New Roman" pitchFamily="18" charset="0"/>
                <a:cs typeface="Times New Roman" pitchFamily="18" charset="0"/>
              </a:rPr>
              <a:t>Устойчивые выражения и словоупотребление:</a:t>
            </a:r>
            <a:endParaRPr lang="ru-RU" sz="3200" dirty="0">
              <a:solidFill>
                <a:srgbClr val="04105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0206" y="1096674"/>
            <a:ext cx="3931920" cy="519689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Доброта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559805" y="1050493"/>
            <a:ext cx="3931920" cy="658234"/>
          </a:xfrm>
        </p:spPr>
        <p:txBody>
          <a:bodyPr/>
          <a:lstStyle/>
          <a:p>
            <a:pPr algn="ctr"/>
            <a:r>
              <a:rPr lang="ru-RU" dirty="0" smtClean="0"/>
              <a:t>Жестокость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0" y="1764145"/>
            <a:ext cx="4414982" cy="456276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еподдельная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доброта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души;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доброта сердца;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сердечная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доброта;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доброте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душевной;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пользоваться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добротой;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воспитывать в себе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доброту.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350326" y="1699490"/>
            <a:ext cx="4793674" cy="470131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роявлять жестокость;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славиться жестокостью;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оправдывать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жестокость;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упрекать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жестокости;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порождать жестокость;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проявить жестокость;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отличаться жестокостью.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49011" y="0"/>
            <a:ext cx="8183880" cy="105156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Пословицы про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90353" y="1249395"/>
            <a:ext cx="3931920" cy="79216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доброту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2888055" y="1249394"/>
            <a:ext cx="5668873" cy="823849"/>
          </a:xfrm>
        </p:spPr>
        <p:txBody>
          <a:bodyPr/>
          <a:lstStyle/>
          <a:p>
            <a:r>
              <a:rPr lang="ru-RU" dirty="0" smtClean="0"/>
              <a:t>           и         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жестокость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335621" y="2100404"/>
            <a:ext cx="3931920" cy="4113895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Доброе дело два века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живет.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Доброму Савве добрая и слава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Добрый конец всему делу венец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Добро сеять — добро и пожинать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 добра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добра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не ищут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Жизнь дана на добрые дела.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416779" y="2127564"/>
            <a:ext cx="3931920" cy="4086735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Жесток нрав не будет прав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Жестокий человек жестоко и карает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Его хоть сожги, так не размякнет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Ни слова ласкового, ни хлеба мягкого.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332" y="31189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Жестокое отношение к животным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2386" y="1526232"/>
            <a:ext cx="8183880" cy="4774980"/>
          </a:xfrm>
        </p:spPr>
        <p:txBody>
          <a:bodyPr>
            <a:normAutofit lnSpcReduction="10000"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К. Г.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Паустовский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«Заячьи лапы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С.А.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Есение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«Песнь о собаке»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Троепольский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«Белый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Бим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Чёрное ухо»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Л.Андреев «Кусака»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В.П. Астафьев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Белогрудка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Ф. А. Абрамов «О чём плачут лошади»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В. В. Маяковский «Хорошее отношение к лошадям»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Артур Шопенгауэр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Сострадание к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животным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так тесно связано с добротою характера, что можно с уверенностью утверждать, что не может быть добрым тот, кто жесток с животными.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318</TotalTime>
  <Words>921</Words>
  <Application>Microsoft Office PowerPoint</Application>
  <PresentationFormat>Экран (4:3)</PresentationFormat>
  <Paragraphs>114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Аспект</vt:lpstr>
      <vt:lpstr>«Доброта и жестокость»</vt:lpstr>
      <vt:lpstr>Слайд 2</vt:lpstr>
      <vt:lpstr>Слайд 3</vt:lpstr>
      <vt:lpstr>                      Синонимы</vt:lpstr>
      <vt:lpstr>Слайд 5</vt:lpstr>
      <vt:lpstr>Слайд 6</vt:lpstr>
      <vt:lpstr>Устойчивые выражения и словоупотребление:</vt:lpstr>
      <vt:lpstr>Пословицы про </vt:lpstr>
      <vt:lpstr>Жестокое отношение к животным</vt:lpstr>
      <vt:lpstr>Размышление 1</vt:lpstr>
      <vt:lpstr>Размышление 2</vt:lpstr>
      <vt:lpstr>Размышление 3</vt:lpstr>
      <vt:lpstr>Размышление 4</vt:lpstr>
      <vt:lpstr>Доброта и жестокость по отношению к окружающим</vt:lpstr>
      <vt:lpstr>Размышления</vt:lpstr>
      <vt:lpstr>Заключение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Админ</cp:lastModifiedBy>
  <cp:revision>60</cp:revision>
  <dcterms:created xsi:type="dcterms:W3CDTF">2018-09-04T12:10:47Z</dcterms:created>
  <dcterms:modified xsi:type="dcterms:W3CDTF">2018-11-19T17:27:06Z</dcterms:modified>
</cp:coreProperties>
</file>